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63" r:id="rId6"/>
    <p:sldId id="262" r:id="rId7"/>
    <p:sldId id="259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263641C4-3A55-436C-98CB-2D7B17B68B55}">
          <p14:sldIdLst>
            <p14:sldId id="256"/>
            <p14:sldId id="257"/>
            <p14:sldId id="258"/>
            <p14:sldId id="261"/>
            <p14:sldId id="263"/>
            <p14:sldId id="262"/>
            <p14:sldId id="259"/>
          </p14:sldIdLst>
        </p14:section>
        <p14:section name="Sekcja bez tytułu" id="{1E0FB385-EACF-4695-B149-DA9EFCDC5364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t>2019-01-17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0013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2347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298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410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4461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248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t>2019-01-17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t>2019-01-17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t>2019-01-17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t>2019-01-17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t>2019-01-17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t>2019-01-17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t>2019-01-17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t>2019-01-17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t>2019-01-17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t>2019-01-17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t>2019-01-17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t>2019-01-17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hyperlink" Target="https://www.youtube.com/watch?v=DO3V8y9SAs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8119" y="63111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28575">
              <a:lnSpc>
                <a:spcPct val="107000"/>
              </a:lnSpc>
              <a:spcBef>
                <a:spcPts val="300"/>
              </a:spcBef>
              <a:tabLst>
                <a:tab pos="1790700" algn="l"/>
              </a:tabLst>
            </a:pPr>
            <a:r>
              <a:rPr lang="pl-PL" sz="4000" b="1" dirty="0">
                <a:solidFill>
                  <a:schemeClr val="accent2">
                    <a:lumMod val="75000"/>
                  </a:schemeClr>
                </a:solidFill>
                <a:latin typeface="Calibri"/>
                <a:ea typeface="Times New Roman"/>
                <a:cs typeface="Arial"/>
              </a:rPr>
              <a:t>Moduł VI. Kształtowanie postawy kreatywności u uczniów na </a:t>
            </a:r>
            <a:r>
              <a:rPr lang="pl-PL" sz="4000" b="1" dirty="0" smtClean="0">
                <a:solidFill>
                  <a:schemeClr val="accent2">
                    <a:lumMod val="75000"/>
                  </a:schemeClr>
                </a:solidFill>
                <a:latin typeface="Calibri"/>
                <a:ea typeface="Times New Roman"/>
                <a:cs typeface="Arial"/>
              </a:rPr>
              <a:t/>
            </a:r>
            <a:br>
              <a:rPr lang="pl-PL" sz="4000" b="1" dirty="0" smtClean="0">
                <a:solidFill>
                  <a:schemeClr val="accent2">
                    <a:lumMod val="75000"/>
                  </a:schemeClr>
                </a:solidFill>
                <a:latin typeface="Calibri"/>
                <a:ea typeface="Times New Roman"/>
                <a:cs typeface="Arial"/>
              </a:rPr>
            </a:br>
            <a:r>
              <a:rPr lang="pl-PL" sz="4000" b="1" dirty="0" smtClean="0">
                <a:solidFill>
                  <a:schemeClr val="accent2">
                    <a:lumMod val="75000"/>
                  </a:schemeClr>
                </a:solidFill>
                <a:latin typeface="Calibri"/>
                <a:ea typeface="Times New Roman"/>
                <a:cs typeface="Arial"/>
              </a:rPr>
              <a:t>III </a:t>
            </a:r>
            <a:r>
              <a:rPr lang="pl-PL" sz="4000" b="1" dirty="0">
                <a:solidFill>
                  <a:schemeClr val="accent2">
                    <a:lumMod val="75000"/>
                  </a:schemeClr>
                </a:solidFill>
                <a:latin typeface="Calibri"/>
                <a:ea typeface="Times New Roman"/>
                <a:cs typeface="Arial"/>
              </a:rPr>
              <a:t>etapie edukacyjnym.</a:t>
            </a:r>
            <a:r>
              <a:rPr lang="pl-PL" sz="1100" dirty="0">
                <a:latin typeface="Calibri"/>
                <a:ea typeface="Calibri"/>
                <a:cs typeface="Times New Roman"/>
              </a:rPr>
              <a:t/>
            </a:r>
            <a:br>
              <a:rPr lang="pl-PL" sz="1100" dirty="0">
                <a:latin typeface="Calibri"/>
                <a:ea typeface="Calibri"/>
                <a:cs typeface="Times New Roman"/>
              </a:rPr>
            </a:br>
            <a:endParaRPr lang="pl-PL" sz="1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accent5"/>
                </a:solidFill>
              </a:rPr>
              <a:t>10,5 godz</a:t>
            </a:r>
            <a:r>
              <a:rPr lang="pl-PL" b="1" dirty="0">
                <a:solidFill>
                  <a:schemeClr val="accent5"/>
                </a:solidFill>
              </a:rPr>
              <a:t>.</a:t>
            </a:r>
            <a:endParaRPr lang="pl-PL" b="1" dirty="0">
              <a:solidFill>
                <a:schemeClr val="accent5"/>
              </a:solidFill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38200" y="1"/>
            <a:ext cx="10481441" cy="111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448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430048"/>
            <a:ext cx="10649607" cy="2977897"/>
          </a:xfrm>
        </p:spPr>
        <p:txBody>
          <a:bodyPr/>
          <a:lstStyle/>
          <a:p>
            <a:pPr marL="0" indent="0" algn="ctr">
              <a:buNone/>
            </a:pPr>
            <a:r>
              <a:rPr lang="pl-PL" sz="6600" dirty="0" smtClean="0"/>
              <a:t>Pojęcie kreatywności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523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693096"/>
            <a:ext cx="10649607" cy="27148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800" dirty="0" smtClean="0"/>
              <a:t>Czynniki i bariery kreatywności</a:t>
            </a:r>
          </a:p>
          <a:p>
            <a:pPr marL="0" indent="0" algn="ctr">
              <a:buNone/>
            </a:pPr>
            <a:r>
              <a:rPr lang="pl-PL" sz="4800" dirty="0" smtClean="0"/>
              <a:t>Strategie</a:t>
            </a:r>
          </a:p>
          <a:p>
            <a:pPr marL="0" indent="0" algn="ctr">
              <a:buNone/>
            </a:pPr>
            <a:endParaRPr lang="pl-PL" sz="48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71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pPr marL="0" indent="0">
              <a:buNone/>
            </a:pPr>
            <a:r>
              <a:rPr lang="pl-PL" u="sng" dirty="0" smtClean="0">
                <a:solidFill>
                  <a:srgbClr val="0000FF"/>
                </a:solidFill>
                <a:ea typeface="Calibri"/>
                <a:cs typeface="Calibri Light"/>
                <a:hlinkClick r:id="rId4"/>
              </a:rPr>
              <a:t>Film:</a:t>
            </a:r>
          </a:p>
          <a:p>
            <a:pPr marL="0" indent="0">
              <a:buNone/>
            </a:pPr>
            <a:r>
              <a:rPr lang="pl-PL" u="sng" dirty="0" smtClean="0">
                <a:solidFill>
                  <a:srgbClr val="0000FF"/>
                </a:solidFill>
                <a:ea typeface="Calibri"/>
                <a:cs typeface="Calibri Light"/>
                <a:hlinkClick r:id="rId4"/>
              </a:rPr>
              <a:t>https</a:t>
            </a:r>
            <a:r>
              <a:rPr lang="pl-PL" u="sng" dirty="0">
                <a:solidFill>
                  <a:srgbClr val="0000FF"/>
                </a:solidFill>
                <a:ea typeface="Calibri"/>
                <a:cs typeface="Calibri Light"/>
                <a:hlinkClick r:id="rId4"/>
              </a:rPr>
              <a:t>://www.youtube.com/watch?v=DO3V8y9SAs0</a:t>
            </a: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968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pPr marL="0" indent="0">
              <a:buNone/>
            </a:pPr>
            <a:r>
              <a:rPr lang="pl-PL" b="1" dirty="0" smtClean="0">
                <a:solidFill>
                  <a:schemeClr val="accent5"/>
                </a:solidFill>
              </a:rPr>
              <a:t>Kreatywność uczniów w praktyce:</a:t>
            </a:r>
          </a:p>
          <a:p>
            <a:pPr marL="0" indent="0">
              <a:buNone/>
            </a:pPr>
            <a:r>
              <a:rPr lang="pl-PL" dirty="0"/>
              <a:t>1. W jednej ze szkół uczniowie powołali do życia fabrykę pomysłów. W każdym miesiącu skupiają swoją uwagę na rozwiązywaniu jednego problemu dotyczącego ich najbliższego otoczenia (np. Jak usprawnić segregację śmieci? Jak zmniejszyć liczbę bezdomnych zwierząt?). Proponowane rozwiązania są dyskutowane w grupie i wspólnie ustalany jest plan działania. Ważnym elementem tej inicjatywy jest możliwość wdrożenia pomysłu, co przekłada się na większe poczucie sprawczości uczniów i wzrost orientacji prospołecznej. </a:t>
            </a: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070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pPr marL="0" lvl="0" indent="0">
              <a:buNone/>
            </a:pPr>
            <a:r>
              <a:rPr lang="pl-PL" b="1" dirty="0" smtClean="0">
                <a:solidFill>
                  <a:srgbClr val="4472C4"/>
                </a:solidFill>
              </a:rPr>
              <a:t>cd. </a:t>
            </a:r>
            <a:r>
              <a:rPr lang="pl-PL" b="1" dirty="0">
                <a:solidFill>
                  <a:srgbClr val="4472C4"/>
                </a:solidFill>
              </a:rPr>
              <a:t>k</a:t>
            </a:r>
            <a:r>
              <a:rPr lang="pl-PL" b="1" dirty="0" smtClean="0">
                <a:solidFill>
                  <a:srgbClr val="4472C4"/>
                </a:solidFill>
              </a:rPr>
              <a:t>reatywność </a:t>
            </a:r>
            <a:r>
              <a:rPr lang="pl-PL" b="1" dirty="0">
                <a:solidFill>
                  <a:srgbClr val="4472C4"/>
                </a:solidFill>
              </a:rPr>
              <a:t>uczniów w praktyce:</a:t>
            </a:r>
          </a:p>
          <a:p>
            <a:pPr marL="0" indent="0">
              <a:buNone/>
            </a:pPr>
            <a:r>
              <a:rPr lang="pl-PL" dirty="0" smtClean="0"/>
              <a:t>2.</a:t>
            </a:r>
            <a:r>
              <a:rPr lang="pl-PL" dirty="0">
                <a:ea typeface="Calibri"/>
                <a:cs typeface="Calibri Light"/>
              </a:rPr>
              <a:t> Uczniowie jednej ze szkół podjęli współpracę online ze swoimi rówieśnikami z Japonii. Przez rok informowali się na bieżąco o tym, czego się uczą, co robią w wolnym czasie, jakie mają marzenia i co sprawia im trudności. Początkowo „dziwne” zachowania dzieci japońskich odbierane były z pewnym politowaniem i poczuciem wyższości. Dopiero podobna reakcja Japończyków uzmysłowiła Polakom, jak niesprawiedliwy był ich osąd, i że warunkiem rzetelnych ocen jest przede wszystkim wzajemne poznanie się. Itd.</a:t>
            </a: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727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0496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204</Words>
  <Application>Microsoft Office PowerPoint</Application>
  <PresentationFormat>Niestandardowy</PresentationFormat>
  <Paragraphs>24</Paragraphs>
  <Slides>7</Slides>
  <Notes>6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Moduł VI. Kształtowanie postawy kreatywności u uczniów na  III etapie edukacyjnym. 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Usr2</cp:lastModifiedBy>
  <cp:revision>7</cp:revision>
  <dcterms:created xsi:type="dcterms:W3CDTF">2018-12-02T13:14:09Z</dcterms:created>
  <dcterms:modified xsi:type="dcterms:W3CDTF">2019-01-17T20:25:22Z</dcterms:modified>
</cp:coreProperties>
</file>